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5" autoAdjust="0"/>
    <p:restoredTop sz="94624" autoAdjust="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701AF-6A2B-48BC-9295-24551204E776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BA618-471E-48C2-85C7-D8DC8C789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82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E8507-DAC9-474A-87A1-5906E0956DF6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44B52-358D-4970-AE53-356D16619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SCHEDULE  2012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Monday August 20 Ashtabula Lakeside War on the Shore.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Early season meet that we have an opportunity to win.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Friday August 24 </a:t>
            </a:r>
            <a:r>
              <a:rPr lang="en-US" dirty="0" smtClean="0">
                <a:solidFill>
                  <a:srgbClr val="FFFF00"/>
                </a:solidFill>
              </a:rPr>
              <a:t>Moeller </a:t>
            </a:r>
            <a:r>
              <a:rPr lang="en-US" dirty="0" smtClean="0">
                <a:solidFill>
                  <a:srgbClr val="FFFF00"/>
                </a:solidFill>
              </a:rPr>
              <a:t>Primetime Invitational.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Varsity race at 9, run under the lights on a golf course at Kings Island!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4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PROFILE OF SUCCESS</a:t>
            </a:r>
            <a:r>
              <a:rPr lang="en-US" dirty="0" smtClean="0">
                <a:solidFill>
                  <a:srgbClr val="FF0000"/>
                </a:solidFill>
              </a:rPr>
              <a:t>:  Claude Christensen-Diehl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2009 best 5k 20:16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2010 best 5k 18:14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2011 best 5k 17:37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Two Time City Champion in Cross Country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Two Time City Champ in the </a:t>
            </a:r>
            <a:r>
              <a:rPr lang="en-US" dirty="0" smtClean="0">
                <a:solidFill>
                  <a:srgbClr val="FFFF00"/>
                </a:solidFill>
              </a:rPr>
              <a:t>1600 (4:41) </a:t>
            </a:r>
            <a:r>
              <a:rPr lang="en-US" dirty="0" smtClean="0">
                <a:solidFill>
                  <a:srgbClr val="FFFF00"/>
                </a:solidFill>
              </a:rPr>
              <a:t>and </a:t>
            </a:r>
            <a:r>
              <a:rPr lang="en-US" dirty="0" smtClean="0">
                <a:solidFill>
                  <a:srgbClr val="FFFF00"/>
                </a:solidFill>
              </a:rPr>
              <a:t>3200 (10:08)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i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00201"/>
            <a:ext cx="5181599" cy="3563144"/>
          </a:xfrm>
          <a:solidFill>
            <a:srgbClr val="00B050"/>
          </a:solidFill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PROFILE OF SUCCESS</a:t>
            </a:r>
            <a:r>
              <a:rPr lang="en-US" dirty="0" smtClean="0">
                <a:solidFill>
                  <a:srgbClr val="FF0000"/>
                </a:solidFill>
              </a:rPr>
              <a:t>:  Arian </a:t>
            </a:r>
            <a:r>
              <a:rPr lang="en-US" dirty="0" err="1" smtClean="0">
                <a:solidFill>
                  <a:srgbClr val="FF0000"/>
                </a:solidFill>
              </a:rPr>
              <a:t>Daneshvar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Best 5k 2009:  22:11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Best 5k 2010:  18:52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Best 5k 2011:  </a:t>
            </a:r>
            <a:r>
              <a:rPr lang="en-US" dirty="0" smtClean="0">
                <a:solidFill>
                  <a:srgbClr val="FFFF00"/>
                </a:solidFill>
              </a:rPr>
              <a:t>17:30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2011 Cross Country Team MVR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42" y="1600200"/>
            <a:ext cx="6629315" cy="4525963"/>
          </a:xfrm>
          <a:noFill/>
        </p:spPr>
      </p:pic>
    </p:spTree>
    <p:extLst>
      <p:ext uri="{BB962C8B-B14F-4D97-AF65-F5344CB8AC3E}">
        <p14:creationId xmlns:p14="http://schemas.microsoft.com/office/powerpoint/2010/main" val="32010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PROFILE OF SUCCESS</a:t>
            </a:r>
            <a:r>
              <a:rPr lang="en-US" dirty="0">
                <a:solidFill>
                  <a:srgbClr val="FF0000"/>
                </a:solidFill>
              </a:rPr>
              <a:t>:  </a:t>
            </a:r>
            <a:r>
              <a:rPr lang="en-US" dirty="0" smtClean="0">
                <a:solidFill>
                  <a:srgbClr val="FF0000"/>
                </a:solidFill>
              </a:rPr>
              <a:t>Sarah Meek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2009 5k best 20:15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2011 5k best 18:49 State Meet! 24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at State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Two time cross country City Champion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District Champion 2011 (1</a:t>
            </a:r>
            <a:r>
              <a:rPr lang="en-US" baseline="30000" dirty="0" smtClean="0">
                <a:solidFill>
                  <a:srgbClr val="FFFF00"/>
                </a:solidFill>
              </a:rPr>
              <a:t>st</a:t>
            </a:r>
            <a:r>
              <a:rPr lang="en-US" dirty="0" smtClean="0">
                <a:solidFill>
                  <a:srgbClr val="FFFF00"/>
                </a:solidFill>
              </a:rPr>
              <a:t> Ever)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Regional Qualifier in track 2011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District and Regional Champion 2012 in Track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PROFILE OF SUCCESS</a:t>
            </a:r>
            <a:r>
              <a:rPr lang="en-US" dirty="0">
                <a:solidFill>
                  <a:srgbClr val="FF0000"/>
                </a:solidFill>
              </a:rPr>
              <a:t>:  </a:t>
            </a:r>
            <a:r>
              <a:rPr lang="en-US" dirty="0" smtClean="0">
                <a:solidFill>
                  <a:srgbClr val="FF0000"/>
                </a:solidFill>
              </a:rPr>
              <a:t>Sarah Meek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Sarah Never won the 3200 at an Invitational last year.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This year Sarah won 8 out of 10 times in the 3200.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Sarah set 3200 meet records at Crestwood, Stow, Woodridge, and City and a stadium record at </a:t>
            </a:r>
            <a:r>
              <a:rPr lang="en-US" dirty="0" err="1" smtClean="0">
                <a:solidFill>
                  <a:srgbClr val="FFFF00"/>
                </a:solidFill>
              </a:rPr>
              <a:t>Nordonia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PROFILE OF SUCCESS</a:t>
            </a:r>
            <a:r>
              <a:rPr lang="en-US" dirty="0" smtClean="0">
                <a:solidFill>
                  <a:srgbClr val="FF0000"/>
                </a:solidFill>
              </a:rPr>
              <a:t>:  Sarah Meek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Sarah set a meet and stadium record in the 1600 at the city championship running a 5:10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Still had enough strength after running the </a:t>
            </a:r>
            <a:r>
              <a:rPr lang="en-US" dirty="0" smtClean="0">
                <a:solidFill>
                  <a:srgbClr val="FFFF00"/>
                </a:solidFill>
              </a:rPr>
              <a:t>800 </a:t>
            </a:r>
            <a:r>
              <a:rPr lang="en-US" dirty="0" smtClean="0">
                <a:solidFill>
                  <a:srgbClr val="FFFF00"/>
                </a:solidFill>
              </a:rPr>
              <a:t>to break the </a:t>
            </a:r>
            <a:r>
              <a:rPr lang="en-US" dirty="0" smtClean="0">
                <a:solidFill>
                  <a:srgbClr val="FFFF00"/>
                </a:solidFill>
              </a:rPr>
              <a:t>meet </a:t>
            </a:r>
            <a:r>
              <a:rPr lang="en-US" dirty="0" smtClean="0">
                <a:solidFill>
                  <a:srgbClr val="FFFF00"/>
                </a:solidFill>
              </a:rPr>
              <a:t>record in the 3200 by running 11:28.  Which is 7 seconds faster than her best time last year!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Feature article in tomorrow’s Beacon Journal!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Heideman_8_4_Ni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884688"/>
            <a:ext cx="5029200" cy="4058911"/>
          </a:xfrm>
        </p:spPr>
      </p:pic>
    </p:spTree>
    <p:extLst>
      <p:ext uri="{BB962C8B-B14F-4D97-AF65-F5344CB8AC3E}">
        <p14:creationId xmlns:p14="http://schemas.microsoft.com/office/powerpoint/2010/main" val="39350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PROFILE OF SUCCESS</a:t>
            </a:r>
            <a:r>
              <a:rPr lang="en-US" dirty="0" smtClean="0">
                <a:solidFill>
                  <a:srgbClr val="FF0000"/>
                </a:solidFill>
              </a:rPr>
              <a:t>:  Nick </a:t>
            </a:r>
            <a:r>
              <a:rPr lang="en-US" dirty="0" err="1" smtClean="0">
                <a:solidFill>
                  <a:srgbClr val="FF0000"/>
                </a:solidFill>
              </a:rPr>
              <a:t>Kienzle</a:t>
            </a:r>
            <a:r>
              <a:rPr lang="en-US" dirty="0" smtClean="0">
                <a:solidFill>
                  <a:srgbClr val="FF0000"/>
                </a:solidFill>
              </a:rPr>
              <a:t> Started Running Junior Year.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2008 best 5k 21:44 at Stow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2009 best 5k 18:06 at Stow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Best 5k in college 17:03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2:52.28 Marathon best winning his age group at Akron.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Two Time Boston Marathon Participant &amp; Qualifier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President of his running club in Cincinnati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>
                <a:solidFill>
                  <a:srgbClr val="FFFF00"/>
                </a:solidFill>
              </a:rPr>
              <a:t>HOW TO IMPROVE THIS SEASON?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Consistent training and hard work, you cannot be fast at 5000 meters with out hard work!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Anyone who is not involved in another sport should be running during the winter and spring, 11 months a year to be your best!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For those of you who say “I don’t like track”, you really don’t like to run and I suggest you have a better attitude or stop running.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Those who don’t like track are usually not in shape and in that case I wouldn’t like it either.  So get in Shape!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8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SCHEDULE  2012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OTHER NEW MEETS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Tomahawk Run at Walsh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Black River Invitational (Could win this!)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Gilmour Academy Invite Friday September 28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(If we get in)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Akron Marathon:  We will either volunteer to run an aid station as a fundraiser or have the options of running a relay or half marathon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195" y="1600200"/>
            <a:ext cx="3635609" cy="4525963"/>
          </a:xfrm>
        </p:spPr>
      </p:pic>
    </p:spTree>
    <p:extLst>
      <p:ext uri="{BB962C8B-B14F-4D97-AF65-F5344CB8AC3E}">
        <p14:creationId xmlns:p14="http://schemas.microsoft.com/office/powerpoint/2010/main" val="283126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>
                <a:solidFill>
                  <a:srgbClr val="FFFF00"/>
                </a:solidFill>
              </a:rPr>
              <a:t>SEASON GOALS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Train Consistently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Take top 7 spots in the City varsity race:  We failed to do this last year because we did not have seven runners in shape!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Take top 10 spots at the city JV Race:  We did do this last year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Improve our score and place at the district meet:  We did this last year and it will take hard work to do it this year.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At Least have one or more runners qualify for the regional meet!  A legit team competes at the district and regional level! 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Summer Training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Six days a week:  You must run on your own when you miss conditioning, no excuses!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Fartlek run:  4 x 90 sec fast 90 steady, 60 fast, 60 steady, 30 fast, 30 steady.  Most neglected type of run by American runners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Tempo run:  8 to 24 x 400 (Beginner) at tempo one minute rest or 3 to 5 miles non stop at tempo (Advanced)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Summer Training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Hills:  10 sec sprint, followed by 30 second sprint, followed by 60 to 90 second uphill run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Long Run:  Most important run during the summer to develop the endurance to run fast for a long period of time.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Medium long run:  A run during the middle of the week of 10 miles or more.  </a:t>
            </a:r>
          </a:p>
        </p:txBody>
      </p:sp>
    </p:spTree>
    <p:extLst>
      <p:ext uri="{BB962C8B-B14F-4D97-AF65-F5344CB8AC3E}">
        <p14:creationId xmlns:p14="http://schemas.microsoft.com/office/powerpoint/2010/main" val="29301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Summer Training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Returning runners should plan to run anywhere from 35 to 65 miles a week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Peak mileage in August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Mile Repeats will be here in the summer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you skip two 5 mile runs a week for 8 weeks that adds up to 80 miles you lost.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Who do you think is going to win the race the guy with the extra 80 miles or the inconsistent guy that has run 80 fewer miles?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Why do you think Sarah Meek is so good and destroying girls and some of you guys who use to beat her? </a:t>
            </a:r>
            <a:r>
              <a:rPr lang="en-US" u="sng" dirty="0" smtClean="0">
                <a:solidFill>
                  <a:srgbClr val="FFFF00"/>
                </a:solidFill>
              </a:rPr>
              <a:t>CONSISTENT TRAINING!</a:t>
            </a:r>
          </a:p>
        </p:txBody>
      </p:sp>
    </p:spTree>
    <p:extLst>
      <p:ext uri="{BB962C8B-B14F-4D97-AF65-F5344CB8AC3E}">
        <p14:creationId xmlns:p14="http://schemas.microsoft.com/office/powerpoint/2010/main" val="377006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“SIMPLE AIN’T EASY! THE SIMPLEST WAY TO GET BETTER AT RUNNING IS TO RUN CONSISTENLY, BUT HOW MANY OF US DO THAT?”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Professional Coach Jay Johnson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“WE TEND TO OVERLOOK THE NUMBER ONE THING THAT CAN HAVE THE GREATEST IMPACT ON OUR RACE READINESS, CONSISTENCY!”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COACH ROY T. BENSON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 YOUR BEST YOU NEED TO RUN SIX TO SEVEN DAYS A WEEK.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YOU HAVE TO TRAIN FAST TO RUN FAST!  WE DO SPEED WORK OF SOME TYPE EACH DAY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WE WILL DO THREE SPEED WORKOUTS A WEEK AND STRIDES OF VARIOUS LENGTHS WILL BE OUR SPEED WORK ON THE OTHER DAYS WE RUN.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YOU SKIP YOUR STRIDES YOU HAVE NOT PREPARED YOURSELF TO RUN FAST AND WILL PAY THE CONSEQUENCES ON RACE DAY. 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sz="9600" u="sng" dirty="0">
                <a:solidFill>
                  <a:srgbClr val="FF0000"/>
                </a:solidFill>
              </a:rPr>
              <a:t>ENDURANCE RUNNING DEFINED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PACE </a:t>
            </a:r>
            <a:r>
              <a:rPr lang="en-US" sz="9600" dirty="0">
                <a:solidFill>
                  <a:srgbClr val="FFFF00"/>
                </a:solidFill>
              </a:rPr>
              <a:t>= 1:30/mile SLOWER than 5k race pace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AEROBIC</a:t>
            </a:r>
            <a:r>
              <a:rPr lang="en-US" sz="9600" dirty="0">
                <a:solidFill>
                  <a:srgbClr val="FFFF00"/>
                </a:solidFill>
              </a:rPr>
              <a:t>, “conversational” pace, “easy” pace </a:t>
            </a:r>
          </a:p>
          <a:p>
            <a:r>
              <a:rPr lang="en-US" sz="9600" u="sng" dirty="0" smtClean="0">
                <a:solidFill>
                  <a:srgbClr val="FFFF00"/>
                </a:solidFill>
              </a:rPr>
              <a:t>Not </a:t>
            </a:r>
            <a:r>
              <a:rPr lang="en-US" sz="9600" u="sng" dirty="0">
                <a:solidFill>
                  <a:srgbClr val="FFFF00"/>
                </a:solidFill>
              </a:rPr>
              <a:t>TOO slow, no junk mileage </a:t>
            </a:r>
          </a:p>
          <a:p>
            <a:pPr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BENEFITS</a:t>
            </a:r>
            <a:r>
              <a:rPr lang="en-US" sz="9600" dirty="0" smtClean="0">
                <a:solidFill>
                  <a:srgbClr val="FFFF00"/>
                </a:solidFill>
              </a:rPr>
              <a:t> </a:t>
            </a:r>
            <a:endParaRPr lang="en-US" sz="9600" dirty="0">
              <a:solidFill>
                <a:srgbClr val="FFFF00"/>
              </a:solidFill>
            </a:endParaRPr>
          </a:p>
          <a:p>
            <a:r>
              <a:rPr lang="en-US" sz="9600" dirty="0" smtClean="0">
                <a:solidFill>
                  <a:srgbClr val="FFFF00"/>
                </a:solidFill>
              </a:rPr>
              <a:t> </a:t>
            </a:r>
            <a:r>
              <a:rPr lang="en-US" sz="9600" dirty="0">
                <a:solidFill>
                  <a:srgbClr val="FFFF00"/>
                </a:solidFill>
              </a:rPr>
              <a:t>endurance, delays fatigue!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 </a:t>
            </a:r>
            <a:r>
              <a:rPr lang="en-US" sz="9600" dirty="0">
                <a:solidFill>
                  <a:srgbClr val="FFFF00"/>
                </a:solidFill>
              </a:rPr>
              <a:t>blood, oxygen, and nutrients to muscles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ability </a:t>
            </a:r>
            <a:r>
              <a:rPr lang="en-US" sz="9600" dirty="0">
                <a:solidFill>
                  <a:srgbClr val="FFFF00"/>
                </a:solidFill>
              </a:rPr>
              <a:t>to make more energy without fatigue </a:t>
            </a:r>
          </a:p>
          <a:p>
            <a:pPr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HOW </a:t>
            </a:r>
            <a:r>
              <a:rPr lang="en-US" sz="9600" dirty="0">
                <a:solidFill>
                  <a:srgbClr val="FF0000"/>
                </a:solidFill>
              </a:rPr>
              <a:t>MUCH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20 </a:t>
            </a:r>
            <a:r>
              <a:rPr lang="en-US" sz="9600" dirty="0">
                <a:solidFill>
                  <a:srgbClr val="FFFF00"/>
                </a:solidFill>
              </a:rPr>
              <a:t>minutes to </a:t>
            </a:r>
            <a:r>
              <a:rPr lang="en-US" sz="9600" dirty="0" smtClean="0">
                <a:solidFill>
                  <a:srgbClr val="FFFF00"/>
                </a:solidFill>
              </a:rPr>
              <a:t>120 </a:t>
            </a:r>
            <a:r>
              <a:rPr lang="en-US" sz="9600" dirty="0">
                <a:solidFill>
                  <a:srgbClr val="FFFF00"/>
                </a:solidFill>
              </a:rPr>
              <a:t>minutes depending on the day (recovery day, endurance long run) </a:t>
            </a:r>
          </a:p>
          <a:p>
            <a:r>
              <a:rPr lang="en-US" sz="9600" dirty="0" smtClean="0">
                <a:solidFill>
                  <a:srgbClr val="FFFF00"/>
                </a:solidFill>
              </a:rPr>
              <a:t>Warm-up </a:t>
            </a:r>
            <a:r>
              <a:rPr lang="en-US" sz="9600" dirty="0">
                <a:solidFill>
                  <a:srgbClr val="FFFF00"/>
                </a:solidFill>
              </a:rPr>
              <a:t>&amp; Cool-down 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TEMPO </a:t>
            </a:r>
            <a:r>
              <a:rPr lang="en-US" sz="8000" dirty="0">
                <a:solidFill>
                  <a:srgbClr val="FF0000"/>
                </a:solidFill>
              </a:rPr>
              <a:t>RUNNING DEFINED </a:t>
            </a:r>
          </a:p>
          <a:p>
            <a:r>
              <a:rPr lang="en-US" sz="8000" dirty="0" smtClean="0">
                <a:solidFill>
                  <a:srgbClr val="FFFF00"/>
                </a:solidFill>
              </a:rPr>
              <a:t>Pace </a:t>
            </a:r>
            <a:r>
              <a:rPr lang="en-US" sz="8000" dirty="0">
                <a:solidFill>
                  <a:srgbClr val="FFFF00"/>
                </a:solidFill>
              </a:rPr>
              <a:t>= 25seconds/mile SLOWER than 5k race pace. NOT killer fast/hard </a:t>
            </a:r>
          </a:p>
          <a:p>
            <a:r>
              <a:rPr lang="en-US" sz="8000" dirty="0" smtClean="0">
                <a:solidFill>
                  <a:srgbClr val="FFFF00"/>
                </a:solidFill>
              </a:rPr>
              <a:t>AEROBIC </a:t>
            </a:r>
            <a:endParaRPr lang="en-US" sz="8000" dirty="0">
              <a:solidFill>
                <a:srgbClr val="FFFF00"/>
              </a:solidFill>
            </a:endParaRPr>
          </a:p>
          <a:p>
            <a:r>
              <a:rPr lang="en-US" sz="8000" dirty="0" smtClean="0">
                <a:solidFill>
                  <a:srgbClr val="FFFF00"/>
                </a:solidFill>
              </a:rPr>
              <a:t>Faster </a:t>
            </a:r>
            <a:r>
              <a:rPr lang="en-US" sz="8000" dirty="0">
                <a:solidFill>
                  <a:srgbClr val="FFFF00"/>
                </a:solidFill>
              </a:rPr>
              <a:t>than “easy” running, but still CONTROLLED pace. “Comfortably Hard” </a:t>
            </a:r>
          </a:p>
          <a:p>
            <a:r>
              <a:rPr lang="en-US" sz="8000" dirty="0" smtClean="0">
                <a:solidFill>
                  <a:srgbClr val="FFFF00"/>
                </a:solidFill>
              </a:rPr>
              <a:t>You </a:t>
            </a:r>
            <a:r>
              <a:rPr lang="en-US" sz="8000" dirty="0">
                <a:solidFill>
                  <a:srgbClr val="FFFF00"/>
                </a:solidFill>
              </a:rPr>
              <a:t>will feel like you could go faster, but don’t!! </a:t>
            </a:r>
            <a:endParaRPr lang="en-US" sz="8000" dirty="0" smtClean="0">
              <a:solidFill>
                <a:srgbClr val="FFFF00"/>
              </a:solidFill>
            </a:endParaRPr>
          </a:p>
          <a:p>
            <a:endParaRPr lang="en-US" sz="800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BENIFETS</a:t>
            </a:r>
            <a:r>
              <a:rPr lang="en-US" sz="8000" dirty="0" smtClean="0">
                <a:solidFill>
                  <a:srgbClr val="FFFF00"/>
                </a:solidFill>
              </a:rPr>
              <a:t> </a:t>
            </a:r>
            <a:endParaRPr lang="en-US" sz="8000" dirty="0">
              <a:solidFill>
                <a:srgbClr val="FFFF00"/>
              </a:solidFill>
            </a:endParaRPr>
          </a:p>
          <a:p>
            <a:r>
              <a:rPr lang="en-US" sz="8000" dirty="0">
                <a:solidFill>
                  <a:srgbClr val="FFFF00"/>
                </a:solidFill>
              </a:rPr>
              <a:t>Improves LACTATE THRESHOLD – Limits that “burn” feeling that comes with racing </a:t>
            </a:r>
          </a:p>
          <a:p>
            <a:r>
              <a:rPr lang="en-US" sz="8000" dirty="0" smtClean="0">
                <a:solidFill>
                  <a:srgbClr val="FFFF00"/>
                </a:solidFill>
              </a:rPr>
              <a:t>Improves </a:t>
            </a:r>
            <a:r>
              <a:rPr lang="en-US" sz="8000" dirty="0">
                <a:solidFill>
                  <a:srgbClr val="FFFF00"/>
                </a:solidFill>
              </a:rPr>
              <a:t>fitness for racing with moderate intensity running. Great anytime of the year! </a:t>
            </a:r>
          </a:p>
          <a:p>
            <a:r>
              <a:rPr lang="en-US" sz="8000" dirty="0" smtClean="0">
                <a:solidFill>
                  <a:srgbClr val="FFFF00"/>
                </a:solidFill>
              </a:rPr>
              <a:t>A </a:t>
            </a:r>
            <a:r>
              <a:rPr lang="en-US" sz="8000" dirty="0">
                <a:solidFill>
                  <a:srgbClr val="FFFF00"/>
                </a:solidFill>
              </a:rPr>
              <a:t>workout with good “Return on Investment” – low risk of injury, good endurance benefits for all middle &amp; distance events. 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sz="7000" dirty="0" smtClean="0">
                <a:solidFill>
                  <a:srgbClr val="FF0000"/>
                </a:solidFill>
              </a:rPr>
              <a:t>INTERVAL RUNNING DEFINED</a:t>
            </a:r>
          </a:p>
          <a:p>
            <a:r>
              <a:rPr lang="en-US" sz="7000" dirty="0" smtClean="0">
                <a:solidFill>
                  <a:srgbClr val="FFFF00"/>
                </a:solidFill>
              </a:rPr>
              <a:t>Pace </a:t>
            </a:r>
            <a:r>
              <a:rPr lang="en-US" sz="7000" dirty="0">
                <a:solidFill>
                  <a:srgbClr val="FFFF00"/>
                </a:solidFill>
              </a:rPr>
              <a:t>= a little faster (5-10sec/mile) than 5k race pace </a:t>
            </a:r>
          </a:p>
          <a:p>
            <a:r>
              <a:rPr lang="en-US" sz="7000" dirty="0" smtClean="0">
                <a:solidFill>
                  <a:srgbClr val="FFFF00"/>
                </a:solidFill>
              </a:rPr>
              <a:t>TOUGH </a:t>
            </a:r>
            <a:r>
              <a:rPr lang="en-US" sz="7000" dirty="0">
                <a:solidFill>
                  <a:srgbClr val="FFFF00"/>
                </a:solidFill>
              </a:rPr>
              <a:t>WORKOUT! But still mostly </a:t>
            </a:r>
            <a:r>
              <a:rPr lang="en-US" sz="7000" dirty="0" smtClean="0">
                <a:solidFill>
                  <a:srgbClr val="FFFF00"/>
                </a:solidFill>
              </a:rPr>
              <a:t>aerobic.</a:t>
            </a:r>
            <a:endParaRPr lang="en-US" sz="7000" dirty="0">
              <a:solidFill>
                <a:srgbClr val="FFFF00"/>
              </a:solidFill>
            </a:endParaRPr>
          </a:p>
          <a:p>
            <a:r>
              <a:rPr lang="en-US" sz="7000" dirty="0" smtClean="0">
                <a:solidFill>
                  <a:srgbClr val="FFFF00"/>
                </a:solidFill>
              </a:rPr>
              <a:t>Important </a:t>
            </a:r>
            <a:r>
              <a:rPr lang="en-US" sz="7000" dirty="0">
                <a:solidFill>
                  <a:srgbClr val="FFFF00"/>
                </a:solidFill>
              </a:rPr>
              <a:t>to stay EVENLY PACED and precede with a good </a:t>
            </a:r>
            <a:r>
              <a:rPr lang="en-US" sz="7000" dirty="0" smtClean="0">
                <a:solidFill>
                  <a:srgbClr val="FFFF00"/>
                </a:solidFill>
              </a:rPr>
              <a:t>warm-up.</a:t>
            </a:r>
          </a:p>
          <a:p>
            <a:endParaRPr lang="en-US" sz="700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7000" dirty="0" smtClean="0">
                <a:solidFill>
                  <a:srgbClr val="FF0000"/>
                </a:solidFill>
              </a:rPr>
              <a:t>BENEFITS</a:t>
            </a:r>
            <a:endParaRPr lang="en-US" sz="7000" dirty="0">
              <a:solidFill>
                <a:srgbClr val="FF0000"/>
              </a:solidFill>
            </a:endParaRPr>
          </a:p>
          <a:p>
            <a:r>
              <a:rPr lang="en-US" sz="7000" dirty="0">
                <a:solidFill>
                  <a:srgbClr val="FFFF00"/>
                </a:solidFill>
              </a:rPr>
              <a:t>Improves aerobic power (VO2max): Run FASTER and </a:t>
            </a:r>
            <a:r>
              <a:rPr lang="en-US" sz="7000" dirty="0" smtClean="0">
                <a:solidFill>
                  <a:srgbClr val="FFFF00"/>
                </a:solidFill>
              </a:rPr>
              <a:t>LONGER. </a:t>
            </a:r>
            <a:endParaRPr lang="en-US" sz="7000" dirty="0">
              <a:solidFill>
                <a:srgbClr val="FFFF00"/>
              </a:solidFill>
            </a:endParaRPr>
          </a:p>
          <a:p>
            <a:r>
              <a:rPr lang="en-US" sz="7000" dirty="0" smtClean="0">
                <a:solidFill>
                  <a:srgbClr val="FFFF00"/>
                </a:solidFill>
              </a:rPr>
              <a:t>Makes </a:t>
            </a:r>
            <a:r>
              <a:rPr lang="en-US" sz="7000" dirty="0">
                <a:solidFill>
                  <a:srgbClr val="FFFF00"/>
                </a:solidFill>
              </a:rPr>
              <a:t>you mentally tough! 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sz="11200" dirty="0" smtClean="0">
                <a:solidFill>
                  <a:srgbClr val="FF0000"/>
                </a:solidFill>
              </a:rPr>
              <a:t>REPITITION </a:t>
            </a:r>
            <a:r>
              <a:rPr lang="en-US" sz="11200" dirty="0">
                <a:solidFill>
                  <a:srgbClr val="FF0000"/>
                </a:solidFill>
              </a:rPr>
              <a:t>RUNNING DEFINED </a:t>
            </a:r>
          </a:p>
          <a:p>
            <a:r>
              <a:rPr lang="en-US" sz="11200" dirty="0" smtClean="0">
                <a:solidFill>
                  <a:srgbClr val="FFFF00"/>
                </a:solidFill>
              </a:rPr>
              <a:t>Pace </a:t>
            </a:r>
            <a:r>
              <a:rPr lang="en-US" sz="11200" dirty="0">
                <a:solidFill>
                  <a:srgbClr val="FFFF00"/>
                </a:solidFill>
              </a:rPr>
              <a:t>= </a:t>
            </a:r>
            <a:r>
              <a:rPr lang="en-US" sz="11200" b="1" dirty="0">
                <a:solidFill>
                  <a:srgbClr val="FFFF00"/>
                </a:solidFill>
              </a:rPr>
              <a:t>CURRENT Mile Race Pace ability </a:t>
            </a:r>
          </a:p>
          <a:p>
            <a:r>
              <a:rPr lang="en-US" sz="11200" dirty="0" smtClean="0">
                <a:solidFill>
                  <a:srgbClr val="FFFF00"/>
                </a:solidFill>
              </a:rPr>
              <a:t>Quick</a:t>
            </a:r>
            <a:r>
              <a:rPr lang="en-US" sz="11200" dirty="0">
                <a:solidFill>
                  <a:srgbClr val="FFFF00"/>
                </a:solidFill>
              </a:rPr>
              <a:t>, short distances with lots of jogging recovery </a:t>
            </a:r>
          </a:p>
          <a:p>
            <a:r>
              <a:rPr lang="en-US" sz="11200" dirty="0" smtClean="0">
                <a:solidFill>
                  <a:srgbClr val="FFFF00"/>
                </a:solidFill>
              </a:rPr>
              <a:t>Moving </a:t>
            </a:r>
            <a:r>
              <a:rPr lang="en-US" sz="11200" dirty="0">
                <a:solidFill>
                  <a:srgbClr val="FFFF00"/>
                </a:solidFill>
              </a:rPr>
              <a:t>into more Anaerobic energy production (50% anaerobic/50% aerobic) </a:t>
            </a:r>
          </a:p>
          <a:p>
            <a:r>
              <a:rPr lang="en-US" sz="11200" dirty="0" smtClean="0">
                <a:solidFill>
                  <a:srgbClr val="FFFF00"/>
                </a:solidFill>
              </a:rPr>
              <a:t>Fun </a:t>
            </a:r>
            <a:r>
              <a:rPr lang="en-US" sz="11200" dirty="0">
                <a:solidFill>
                  <a:srgbClr val="FFFF00"/>
                </a:solidFill>
              </a:rPr>
              <a:t>workouts! </a:t>
            </a:r>
          </a:p>
          <a:p>
            <a:pPr>
              <a:buNone/>
            </a:pPr>
            <a:r>
              <a:rPr lang="en-US" sz="11200" dirty="0" smtClean="0">
                <a:solidFill>
                  <a:srgbClr val="FF0000"/>
                </a:solidFill>
              </a:rPr>
              <a:t>BENEFITS</a:t>
            </a:r>
            <a:endParaRPr lang="en-US" sz="11200" dirty="0">
              <a:solidFill>
                <a:srgbClr val="FF0000"/>
              </a:solidFill>
            </a:endParaRPr>
          </a:p>
          <a:p>
            <a:r>
              <a:rPr lang="en-US" sz="11200" dirty="0">
                <a:solidFill>
                  <a:srgbClr val="FFFF00"/>
                </a:solidFill>
              </a:rPr>
              <a:t>Improves speed and efficiency (use less energy to run faster) </a:t>
            </a:r>
          </a:p>
          <a:p>
            <a:r>
              <a:rPr lang="en-US" sz="11200" dirty="0" smtClean="0">
                <a:solidFill>
                  <a:srgbClr val="FFFF00"/>
                </a:solidFill>
              </a:rPr>
              <a:t>Improves </a:t>
            </a:r>
            <a:r>
              <a:rPr lang="en-US" sz="11200" dirty="0">
                <a:solidFill>
                  <a:srgbClr val="FFFF00"/>
                </a:solidFill>
              </a:rPr>
              <a:t>running mechanics/stride/form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nl-NL" dirty="0"/>
              <a:t>	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become a better runner you must run. 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 descr="clau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828800"/>
            <a:ext cx="403860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1438</Words>
  <Application>Microsoft Office PowerPoint</Application>
  <PresentationFormat>On-screen Show (4:3)</PresentationFormat>
  <Paragraphs>165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SCHEDULE  2012</vt:lpstr>
      <vt:lpstr>SCHEDULE  2012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  <vt:lpstr>To become a better runner you must run.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</dc:creator>
  <cp:lastModifiedBy>APS</cp:lastModifiedBy>
  <cp:revision>53</cp:revision>
  <cp:lastPrinted>2012-05-30T15:20:30Z</cp:lastPrinted>
  <dcterms:created xsi:type="dcterms:W3CDTF">2012-05-20T21:41:05Z</dcterms:created>
  <dcterms:modified xsi:type="dcterms:W3CDTF">2012-05-30T15:28:24Z</dcterms:modified>
</cp:coreProperties>
</file>